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62" r:id="rId3"/>
    <p:sldId id="266" r:id="rId4"/>
    <p:sldId id="264" r:id="rId5"/>
    <p:sldId id="260" r:id="rId6"/>
  </p:sldIdLst>
  <p:sldSz cx="12188825" cy="6858000"/>
  <p:notesSz cx="6797675" cy="9926638"/>
  <p:embeddedFontLst>
    <p:embeddedFont>
      <p:font typeface="AU Passata" panose="020B0503030502030804" pitchFamily="34" charset="0"/>
      <p:regular r:id="rId9"/>
      <p:bold r:id="rId10"/>
    </p:embeddedFont>
    <p:embeddedFont>
      <p:font typeface="AU Passata Light" panose="020B0303030902030804" pitchFamily="34" charset="0"/>
      <p:regular r:id="rId11"/>
      <p:bold r:id="rId12"/>
    </p:embeddedFont>
    <p:embeddedFont>
      <p:font typeface="AU Peto" panose="040C0B07020602020301" pitchFamily="82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6FF99"/>
    <a:srgbClr val="00823B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660FEF-8BBC-4F36-8F58-19713BB43E69}" v="420" dt="2022-05-18T15:41:26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79815" autoAdjust="0"/>
  </p:normalViewPr>
  <p:slideViewPr>
    <p:cSldViewPr snapToObjects="1" showGuides="1">
      <p:cViewPr>
        <p:scale>
          <a:sx n="90" d="100"/>
          <a:sy n="90" d="100"/>
        </p:scale>
        <p:origin x="1230" y="3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47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. </a:t>
            </a:r>
            <a:r>
              <a:rPr lang="en-US" sz="1600" b="1" dirty="0"/>
              <a:t>Change detection methods </a:t>
            </a:r>
            <a:r>
              <a:rPr lang="en-US" sz="1600" dirty="0"/>
              <a:t>between two years based on bi-temporal information may lead up to the detection of </a:t>
            </a:r>
            <a:r>
              <a:rPr lang="en-US" sz="1600" b="1" dirty="0"/>
              <a:t>pseudo-changes</a:t>
            </a:r>
            <a:r>
              <a:rPr lang="en-US" sz="1600" dirty="0"/>
              <a:t>, which hinders the land-use and cover monitoring process at different scales. </a:t>
            </a:r>
            <a:r>
              <a:rPr lang="en-US" b="1" i="0" dirty="0">
                <a:solidFill>
                  <a:srgbClr val="333333"/>
                </a:solidFill>
                <a:effectLst/>
                <a:latin typeface="Droid Serif"/>
              </a:rPr>
              <a:t>Land-use intensity mediates ecosystem service tradeoffs across regional social-ecological systems.</a:t>
            </a:r>
            <a:endParaRPr lang="en-US" sz="1600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65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We studied the potentiality of including NDVI temporal curves derived from a yearly time-series Landsat TM images (30-m spatial resolution) to obtain more accurate change detection results. We computed the NDVI temporal trends using pixel-wise Theil-Sen and Man-Kendall tests, then we explored the relationship between NDVI trends and the different land-use and cover change classes.</a:t>
            </a:r>
            <a:endParaRPr lang="en-GB" sz="1600" dirty="0"/>
          </a:p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72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(+ Green) </a:t>
            </a:r>
            <a:r>
              <a:rPr lang="en-US" dirty="0">
                <a:sym typeface="Wingdings" panose="05000000000000000000" pitchFamily="2" charset="2"/>
              </a:rPr>
              <a:t> positive association between corresponding columns and rows</a:t>
            </a:r>
          </a:p>
          <a:p>
            <a:r>
              <a:rPr lang="en-US" dirty="0">
                <a:sym typeface="Wingdings" panose="05000000000000000000" pitchFamily="2" charset="2"/>
              </a:rPr>
              <a:t>(- Red)  negative association between corresponding columns and rows.</a:t>
            </a:r>
            <a:endParaRPr lang="da-DK" dirty="0"/>
          </a:p>
          <a:p>
            <a:endParaRPr 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Changes from cropland to wetland and cropland to forest coincided with statistically significant (p≤0.05) negative NDVI, and positive NDVI trends, respectively. Changes from grasslands to permanent wetlands corresponded with statistically significant negative NDVI trends. 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48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Agroecology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24 May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EGU General Assembly 2022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Sebastian Gutierrez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35475388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Agroecology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24 May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EGU General Assembly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Sebastian Gutierrez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448758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Agroecology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24 May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EGU General Assembly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Sebastian Gutierrez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70561314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 dirty="0"/>
              <a:t>24/05/2022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995703214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EGU General Assembly 2022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Sebastian Gutierrez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24 May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Agroecology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18/05/2022</a:t>
            </a:fld>
            <a:r>
              <a:rPr lang="en-GB"/>
              <a:t>24/05/2022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1755531"/>
            <a:ext cx="10220325" cy="1661993"/>
          </a:xfrm>
        </p:spPr>
        <p:txBody>
          <a:bodyPr/>
          <a:lstStyle/>
          <a:p>
            <a:pPr algn="ctr"/>
            <a:r>
              <a:rPr lang="en-US" sz="4000" dirty="0"/>
              <a:t>Trends in vegetation changes over wetland areas in Denmark using remote sensing data</a:t>
            </a:r>
            <a:endParaRPr lang="en-GB" sz="4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6A15929-1A5B-4711-BFB3-EBDD5791B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4174450"/>
            <a:ext cx="1874615" cy="187461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0BB84A-BCC1-4DA0-A255-4C3857FB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3861048"/>
            <a:ext cx="2238268" cy="26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299A4-901E-4724-B27B-3008E5788009}"/>
              </a:ext>
            </a:extLst>
          </p:cNvPr>
          <p:cNvSpPr txBox="1"/>
          <p:nvPr/>
        </p:nvSpPr>
        <p:spPr>
          <a:xfrm>
            <a:off x="4422790" y="4270681"/>
            <a:ext cx="30963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buFontTx/>
            </a:pPr>
            <a:r>
              <a:rPr lang="en-US" sz="2000" kern="0" dirty="0">
                <a:solidFill>
                  <a:schemeClr val="bg1"/>
                </a:solidFill>
              </a:rPr>
              <a:t>Sebastian Gutierrez</a:t>
            </a:r>
          </a:p>
          <a:p>
            <a:pPr algn="ctr">
              <a:lnSpc>
                <a:spcPct val="100000"/>
              </a:lnSpc>
              <a:buFontTx/>
            </a:pPr>
            <a:r>
              <a:rPr lang="en-US" sz="2000" kern="0" dirty="0">
                <a:solidFill>
                  <a:schemeClr val="bg1"/>
                </a:solidFill>
              </a:rPr>
              <a:t>Mogens Humlekrog Greve</a:t>
            </a:r>
          </a:p>
          <a:p>
            <a:pPr algn="ctr">
              <a:lnSpc>
                <a:spcPct val="100000"/>
              </a:lnSpc>
              <a:buFontTx/>
            </a:pPr>
            <a:r>
              <a:rPr lang="en-US" sz="2000" kern="0" dirty="0">
                <a:solidFill>
                  <a:schemeClr val="bg1"/>
                </a:solidFill>
              </a:rPr>
              <a:t>Lis Wollesen de Jonge</a:t>
            </a:r>
          </a:p>
          <a:p>
            <a:pPr algn="ctr">
              <a:lnSpc>
                <a:spcPct val="100000"/>
              </a:lnSpc>
              <a:buFontTx/>
            </a:pPr>
            <a:endParaRPr lang="en-US" sz="2000" kern="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buFontTx/>
            </a:pPr>
            <a:r>
              <a:rPr lang="en-GB" sz="2000" kern="0" dirty="0">
                <a:solidFill>
                  <a:schemeClr val="bg1"/>
                </a:solidFill>
              </a:rPr>
              <a:t>EGU22-2545</a:t>
            </a:r>
          </a:p>
          <a:p>
            <a:pPr algn="ctr">
              <a:lnSpc>
                <a:spcPct val="100000"/>
              </a:lnSpc>
              <a:buFontTx/>
            </a:pPr>
            <a:r>
              <a:rPr lang="en-GB" sz="2000" kern="0" dirty="0">
                <a:solidFill>
                  <a:schemeClr val="bg1"/>
                </a:solidFill>
              </a:rPr>
              <a:t>Session GI6.1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4249" y="6016517"/>
            <a:ext cx="10220325" cy="3937484"/>
          </a:xfrm>
        </p:spPr>
        <p:txBody>
          <a:bodyPr/>
          <a:lstStyle/>
          <a:p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F701C35-FD3E-4833-B152-3AEDEEEEA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64" y="6258438"/>
            <a:ext cx="399756" cy="39975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EF45CB3-53AA-4A9D-B104-1EF5A695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55" y="6220183"/>
            <a:ext cx="399756" cy="4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9E2C89-79B2-41D5-90A8-C1EC27387BEA}"/>
              </a:ext>
            </a:extLst>
          </p:cNvPr>
          <p:cNvSpPr/>
          <p:nvPr/>
        </p:nvSpPr>
        <p:spPr bwMode="auto">
          <a:xfrm>
            <a:off x="362062" y="1787250"/>
            <a:ext cx="4963741" cy="908371"/>
          </a:xfrm>
          <a:prstGeom prst="roundRect">
            <a:avLst>
              <a:gd name="adj" fmla="val 8015"/>
            </a:avLst>
          </a:prstGeom>
          <a:solidFill>
            <a:schemeClr val="bg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+mn-lt"/>
              </a:rPr>
              <a:t>Wetlands provide a range of </a:t>
            </a:r>
            <a:r>
              <a:rPr lang="en-US" sz="1600" b="1" dirty="0">
                <a:latin typeface="+mn-lt"/>
              </a:rPr>
              <a:t>ecosystem services </a:t>
            </a:r>
            <a:r>
              <a:rPr lang="en-US" sz="1600" dirty="0">
                <a:latin typeface="+mn-lt"/>
              </a:rPr>
              <a:t>such as drought resistance, flood resistance, nutrient deposition, and biodiversity.</a:t>
            </a:r>
            <a:endParaRPr lang="da-DK" sz="1600" dirty="0"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69DCF8-079A-4389-AB3C-10DC7CB67FE2}"/>
              </a:ext>
            </a:extLst>
          </p:cNvPr>
          <p:cNvSpPr/>
          <p:nvPr/>
        </p:nvSpPr>
        <p:spPr bwMode="auto">
          <a:xfrm>
            <a:off x="6600520" y="1772816"/>
            <a:ext cx="4963741" cy="914400"/>
          </a:xfrm>
          <a:prstGeom prst="roundRect">
            <a:avLst>
              <a:gd name="adj" fmla="val 8527"/>
            </a:avLst>
          </a:prstGeom>
          <a:solidFill>
            <a:schemeClr val="bg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+mn-lt"/>
              </a:rPr>
              <a:t>The </a:t>
            </a:r>
            <a:r>
              <a:rPr lang="en-US" sz="1600" b="1" dirty="0">
                <a:latin typeface="+mn-lt"/>
              </a:rPr>
              <a:t>decline in the wetland area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 Aims </a:t>
            </a:r>
            <a:r>
              <a:rPr lang="en-US" sz="1600" dirty="0">
                <a:latin typeface="+mn-lt"/>
              </a:rPr>
              <a:t>to increase the area of arable land, urban development, afforestation, and water reclamation.</a:t>
            </a:r>
            <a:endParaRPr lang="da-DK" sz="1600" dirty="0"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78275E-59BC-4D06-ACB4-7B4AA39D9E22}"/>
              </a:ext>
            </a:extLst>
          </p:cNvPr>
          <p:cNvSpPr/>
          <p:nvPr/>
        </p:nvSpPr>
        <p:spPr bwMode="auto">
          <a:xfrm>
            <a:off x="6603279" y="3357928"/>
            <a:ext cx="4963741" cy="914400"/>
          </a:xfrm>
          <a:prstGeom prst="roundRect">
            <a:avLst>
              <a:gd name="adj" fmla="val 8527"/>
            </a:avLst>
          </a:prstGeom>
          <a:solidFill>
            <a:schemeClr val="bg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+mn-lt"/>
              </a:rPr>
              <a:t>European Union's Biodiversity Strategy for 2030: Aims to restore degraded ecosystems and address key drivers of biodiversity loss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600" b="1" dirty="0">
                <a:latin typeface="+mn-lt"/>
              </a:rPr>
              <a:t>wetland restoration </a:t>
            </a:r>
            <a:endParaRPr lang="da-DK" sz="1600" b="1" dirty="0">
              <a:latin typeface="+mn-l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904193B-CCF4-4B4C-95A0-E2D3B46DB769}"/>
              </a:ext>
            </a:extLst>
          </p:cNvPr>
          <p:cNvSpPr/>
          <p:nvPr/>
        </p:nvSpPr>
        <p:spPr bwMode="auto">
          <a:xfrm>
            <a:off x="5639125" y="2086000"/>
            <a:ext cx="648072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da-DK" sz="1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8EB645-83AD-4EC7-A12A-E10B578A81C2}"/>
              </a:ext>
            </a:extLst>
          </p:cNvPr>
          <p:cNvSpPr/>
          <p:nvPr/>
        </p:nvSpPr>
        <p:spPr bwMode="auto">
          <a:xfrm rot="5400000">
            <a:off x="8858210" y="2878556"/>
            <a:ext cx="448360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da-DK" sz="1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F67E90C-A853-44B0-A26E-80B2D4739C92}"/>
              </a:ext>
            </a:extLst>
          </p:cNvPr>
          <p:cNvSpPr/>
          <p:nvPr/>
        </p:nvSpPr>
        <p:spPr bwMode="auto">
          <a:xfrm>
            <a:off x="373508" y="3160464"/>
            <a:ext cx="4963741" cy="1309328"/>
          </a:xfrm>
          <a:prstGeom prst="roundRect">
            <a:avLst>
              <a:gd name="adj" fmla="val 8527"/>
            </a:avLst>
          </a:prstGeom>
          <a:solidFill>
            <a:schemeClr val="accent6">
              <a:lumMod val="20000"/>
              <a:lumOff val="8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latin typeface="+mn-lt"/>
              </a:rPr>
              <a:t>Land use </a:t>
            </a:r>
            <a:r>
              <a:rPr lang="en-US" sz="1600" dirty="0">
                <a:latin typeface="+mn-lt"/>
              </a:rPr>
              <a:t>is arguably exerting the most significant </a:t>
            </a:r>
            <a:r>
              <a:rPr lang="en-US" sz="1600" b="1" dirty="0">
                <a:latin typeface="+mn-lt"/>
              </a:rPr>
              <a:t>impact </a:t>
            </a:r>
            <a:r>
              <a:rPr lang="en-US" sz="1600" dirty="0">
                <a:latin typeface="+mn-lt"/>
              </a:rPr>
              <a:t>on nature and its life-supporting services.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Composition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Configuration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Intensity</a:t>
            </a:r>
            <a:endParaRPr lang="da-DK" sz="1600" dirty="0">
              <a:latin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5BE792-3EA9-4C73-9060-741EAF0F2687}"/>
              </a:ext>
            </a:extLst>
          </p:cNvPr>
          <p:cNvSpPr/>
          <p:nvPr/>
        </p:nvSpPr>
        <p:spPr bwMode="auto">
          <a:xfrm>
            <a:off x="362062" y="5006142"/>
            <a:ext cx="5008272" cy="1023104"/>
          </a:xfrm>
          <a:prstGeom prst="roundRect">
            <a:avLst>
              <a:gd name="adj" fmla="val 8527"/>
            </a:avLst>
          </a:prstGeom>
          <a:solidFill>
            <a:schemeClr val="accent6">
              <a:lumMod val="20000"/>
              <a:lumOff val="8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latin typeface="+mn-lt"/>
              </a:rPr>
              <a:t>Satellite images </a:t>
            </a:r>
            <a:r>
              <a:rPr lang="en-US" sz="1600" dirty="0">
                <a:latin typeface="+mn-lt"/>
              </a:rPr>
              <a:t>and spectral indices have become a new tool for accurate </a:t>
            </a:r>
            <a:r>
              <a:rPr lang="en-US" sz="1600" b="1" dirty="0">
                <a:latin typeface="+mn-lt"/>
              </a:rPr>
              <a:t>monitoring</a:t>
            </a:r>
            <a:r>
              <a:rPr lang="en-US" sz="1600" dirty="0">
                <a:latin typeface="+mn-lt"/>
              </a:rPr>
              <a:t> of land use and cover changes over large areas </a:t>
            </a:r>
            <a:r>
              <a:rPr lang="en-US" sz="1600" b="1" dirty="0">
                <a:latin typeface="+mn-lt"/>
              </a:rPr>
              <a:t>(Highly dynamic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 we need to include the time factor).</a:t>
            </a:r>
            <a:endParaRPr lang="da-DK" sz="1600" b="1" dirty="0">
              <a:latin typeface="+mn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BED814-52B3-4B4A-ABEF-CA216D77BB6E}"/>
              </a:ext>
            </a:extLst>
          </p:cNvPr>
          <p:cNvSpPr/>
          <p:nvPr/>
        </p:nvSpPr>
        <p:spPr bwMode="auto">
          <a:xfrm>
            <a:off x="6600520" y="5006142"/>
            <a:ext cx="4960164" cy="1023104"/>
          </a:xfrm>
          <a:prstGeom prst="roundRect">
            <a:avLst>
              <a:gd name="adj" fmla="val 8527"/>
            </a:avLst>
          </a:prstGeom>
          <a:solidFill>
            <a:srgbClr val="FF7C8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+mn-lt"/>
              </a:rPr>
              <a:t>This work aims to determine the NDVI temporal trends (2005 and 2020) and its relationship with the land-use and cover changes in the same period for wetland areas across Denmark.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D0A805-DC4D-4132-A0C2-4BE657D15584}"/>
              </a:ext>
            </a:extLst>
          </p:cNvPr>
          <p:cNvSpPr/>
          <p:nvPr/>
        </p:nvSpPr>
        <p:spPr bwMode="auto">
          <a:xfrm rot="5400000">
            <a:off x="2619752" y="4593951"/>
            <a:ext cx="448360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da-DK" sz="1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28195C-A83B-496B-8710-59A0C33E6827}"/>
              </a:ext>
            </a:extLst>
          </p:cNvPr>
          <p:cNvSpPr/>
          <p:nvPr/>
        </p:nvSpPr>
        <p:spPr bwMode="auto">
          <a:xfrm>
            <a:off x="5680603" y="5373678"/>
            <a:ext cx="648072" cy="2880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da-DK" sz="1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2FF85-337D-4FF9-BAD1-B72513534BA7}"/>
              </a:ext>
            </a:extLst>
          </p:cNvPr>
          <p:cNvSpPr txBox="1"/>
          <p:nvPr/>
        </p:nvSpPr>
        <p:spPr>
          <a:xfrm>
            <a:off x="10114728" y="6147086"/>
            <a:ext cx="915315" cy="1461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 err="1">
                <a:latin typeface="+mn-lt"/>
              </a:rPr>
              <a:t>Qiu</a:t>
            </a:r>
            <a:r>
              <a:rPr lang="en-US" sz="1000" dirty="0">
                <a:latin typeface="+mn-lt"/>
              </a:rPr>
              <a:t> et al. (2021)</a:t>
            </a:r>
            <a:endParaRPr lang="da-DK" sz="10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+mn-lt"/>
              </a:rPr>
              <a:t>MethoDS</a:t>
            </a:r>
            <a:endParaRPr lang="en-GB" dirty="0">
              <a:latin typeface="+mn-lt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1CC8D0D-C897-4BDA-8A47-762B77ACE069}"/>
              </a:ext>
            </a:extLst>
          </p:cNvPr>
          <p:cNvGrpSpPr/>
          <p:nvPr/>
        </p:nvGrpSpPr>
        <p:grpSpPr>
          <a:xfrm>
            <a:off x="315913" y="1195225"/>
            <a:ext cx="3658084" cy="1343501"/>
            <a:chOff x="315913" y="1195225"/>
            <a:chExt cx="3658084" cy="13435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5C74B2-186B-4449-987B-9D53B28270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7250" y="2297897"/>
              <a:ext cx="15986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22DC48-7E52-47BC-B4BC-45E33B65DC2D}"/>
                </a:ext>
              </a:extLst>
            </p:cNvPr>
            <p:cNvSpPr txBox="1"/>
            <p:nvPr/>
          </p:nvSpPr>
          <p:spPr>
            <a:xfrm>
              <a:off x="315913" y="2220006"/>
              <a:ext cx="490873" cy="2046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400" b="1" dirty="0">
                  <a:latin typeface="+mn-lt"/>
                </a:rPr>
                <a:t>2005</a:t>
              </a:r>
              <a:endParaRPr lang="da-DK" sz="1400" b="1" dirty="0">
                <a:latin typeface="+mn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61F863-4775-415A-B624-3AF8F6F3F84A}"/>
                </a:ext>
              </a:extLst>
            </p:cNvPr>
            <p:cNvSpPr txBox="1"/>
            <p:nvPr/>
          </p:nvSpPr>
          <p:spPr>
            <a:xfrm>
              <a:off x="3563628" y="2334055"/>
              <a:ext cx="410369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400" b="1" dirty="0">
                  <a:latin typeface="+mn-lt"/>
                </a:rPr>
                <a:t>2020</a:t>
              </a:r>
              <a:endParaRPr lang="da-DK" sz="1400" b="1" dirty="0">
                <a:latin typeface="+mn-lt"/>
              </a:endParaRPr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73577ADC-F814-4665-B3BA-CE90355A446E}"/>
                </a:ext>
              </a:extLst>
            </p:cNvPr>
            <p:cNvSpPr/>
            <p:nvPr/>
          </p:nvSpPr>
          <p:spPr bwMode="auto">
            <a:xfrm rot="5400000" flipH="1">
              <a:off x="1942114" y="1442343"/>
              <a:ext cx="395925" cy="564073"/>
            </a:xfrm>
            <a:prstGeom prst="rightBrace">
              <a:avLst>
                <a:gd name="adj1" fmla="val 102397"/>
                <a:gd name="adj2" fmla="val 49013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>
                <a:ln>
                  <a:noFill/>
                </a:ln>
                <a:noFill/>
                <a:effectLst/>
                <a:latin typeface="+mn-l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47A473-EC20-415D-BF1F-0EF260CCF839}"/>
                </a:ext>
              </a:extLst>
            </p:cNvPr>
            <p:cNvSpPr txBox="1"/>
            <p:nvPr/>
          </p:nvSpPr>
          <p:spPr>
            <a:xfrm>
              <a:off x="1952541" y="1331419"/>
              <a:ext cx="394403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5000"/>
                </a:lnSpc>
                <a:defRPr sz="1800" b="1">
                  <a:latin typeface="+mn-lt"/>
                </a:defRPr>
              </a:lvl1pPr>
            </a:lstStyle>
            <a:p>
              <a:pPr algn="ctr"/>
              <a:r>
                <a:rPr lang="en-US" sz="1400" dirty="0"/>
                <a:t>NDVI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6F4E5-A41F-4843-8E97-BDD6C0530193}"/>
                </a:ext>
              </a:extLst>
            </p:cNvPr>
            <p:cNvSpPr txBox="1"/>
            <p:nvPr/>
          </p:nvSpPr>
          <p:spPr>
            <a:xfrm>
              <a:off x="421409" y="1855986"/>
              <a:ext cx="18755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a-DK" sz="1400" b="1" i="0" dirty="0">
                  <a:solidFill>
                    <a:srgbClr val="202124"/>
                  </a:solidFill>
                  <a:effectLst/>
                  <a:latin typeface="+mn-lt"/>
                </a:rPr>
                <a:t>Landsat 7 ETM Tier 1</a:t>
              </a:r>
              <a:endParaRPr lang="da-DK" sz="1400" b="1" dirty="0">
                <a:latin typeface="+mn-l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30DBA7-2245-43EA-A099-21E47B248D88}"/>
                </a:ext>
              </a:extLst>
            </p:cNvPr>
            <p:cNvSpPr txBox="1"/>
            <p:nvPr/>
          </p:nvSpPr>
          <p:spPr>
            <a:xfrm>
              <a:off x="2174434" y="2008769"/>
              <a:ext cx="176312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400" b="1" i="0">
                  <a:solidFill>
                    <a:srgbClr val="202124"/>
                  </a:solidFill>
                  <a:effectLst/>
                  <a:latin typeface="+mn-lt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a-DK" dirty="0"/>
                <a:t>Landsat 8 OLI Tier 1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DEE1DBC-7A54-4C02-BFE3-315699774E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4300" y="2148881"/>
              <a:ext cx="1598606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pic>
          <p:nvPicPr>
            <p:cNvPr id="65" name="Picture 2" descr="Image result for google earth engine logo">
              <a:extLst>
                <a:ext uri="{FF2B5EF4-FFF2-40B4-BE49-F238E27FC236}">
                  <a16:creationId xmlns:a16="http://schemas.microsoft.com/office/drawing/2014/main" id="{A383CC5D-8AE4-4BFB-B1AF-093DD9E58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27" y="1195225"/>
              <a:ext cx="467698" cy="422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Flowchart: Data 71">
            <a:extLst>
              <a:ext uri="{FF2B5EF4-FFF2-40B4-BE49-F238E27FC236}">
                <a16:creationId xmlns:a16="http://schemas.microsoft.com/office/drawing/2014/main" id="{28F8F080-0BA7-4C3A-8F21-C058A30FCC04}"/>
              </a:ext>
            </a:extLst>
          </p:cNvPr>
          <p:cNvSpPr/>
          <p:nvPr/>
        </p:nvSpPr>
        <p:spPr bwMode="auto">
          <a:xfrm rot="10800000">
            <a:off x="5299091" y="1058771"/>
            <a:ext cx="1013122" cy="678657"/>
          </a:xfrm>
          <a:prstGeom prst="flowChartInputOutpu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4" name="Flowchart: Data 73">
            <a:extLst>
              <a:ext uri="{FF2B5EF4-FFF2-40B4-BE49-F238E27FC236}">
                <a16:creationId xmlns:a16="http://schemas.microsoft.com/office/drawing/2014/main" id="{F102619D-54B3-457D-8F1A-7B98270EAE97}"/>
              </a:ext>
            </a:extLst>
          </p:cNvPr>
          <p:cNvSpPr/>
          <p:nvPr/>
        </p:nvSpPr>
        <p:spPr bwMode="auto">
          <a:xfrm rot="10800000">
            <a:off x="5139306" y="1215157"/>
            <a:ext cx="1013122" cy="678657"/>
          </a:xfrm>
          <a:prstGeom prst="flowChartInputOutpu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5" name="Flowchart: Data 74">
            <a:extLst>
              <a:ext uri="{FF2B5EF4-FFF2-40B4-BE49-F238E27FC236}">
                <a16:creationId xmlns:a16="http://schemas.microsoft.com/office/drawing/2014/main" id="{C4B6A39A-24FD-41B4-BD57-2DE225157F74}"/>
              </a:ext>
            </a:extLst>
          </p:cNvPr>
          <p:cNvSpPr/>
          <p:nvPr/>
        </p:nvSpPr>
        <p:spPr bwMode="auto">
          <a:xfrm rot="10800000">
            <a:off x="4995561" y="1357099"/>
            <a:ext cx="1013122" cy="678657"/>
          </a:xfrm>
          <a:prstGeom prst="flowChartInputOutpu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6" name="Flowchart: Data 75">
            <a:extLst>
              <a:ext uri="{FF2B5EF4-FFF2-40B4-BE49-F238E27FC236}">
                <a16:creationId xmlns:a16="http://schemas.microsoft.com/office/drawing/2014/main" id="{4C460595-773E-4025-8741-6AB76B4EC99C}"/>
              </a:ext>
            </a:extLst>
          </p:cNvPr>
          <p:cNvSpPr/>
          <p:nvPr/>
        </p:nvSpPr>
        <p:spPr bwMode="auto">
          <a:xfrm rot="10800000">
            <a:off x="4841990" y="1494588"/>
            <a:ext cx="1013122" cy="678657"/>
          </a:xfrm>
          <a:prstGeom prst="flowChartInputOutpu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7" name="Flowchart: Data 76">
            <a:extLst>
              <a:ext uri="{FF2B5EF4-FFF2-40B4-BE49-F238E27FC236}">
                <a16:creationId xmlns:a16="http://schemas.microsoft.com/office/drawing/2014/main" id="{8B89B450-DA92-447A-BEF3-E83FF59C04A4}"/>
              </a:ext>
            </a:extLst>
          </p:cNvPr>
          <p:cNvSpPr/>
          <p:nvPr/>
        </p:nvSpPr>
        <p:spPr bwMode="auto">
          <a:xfrm rot="10800000">
            <a:off x="4717113" y="1631599"/>
            <a:ext cx="1013122" cy="678657"/>
          </a:xfrm>
          <a:prstGeom prst="flowChartInputOutpu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54C34F-492A-45DB-8A16-CBC2C936F05F}"/>
              </a:ext>
            </a:extLst>
          </p:cNvPr>
          <p:cNvSpPr/>
          <p:nvPr/>
        </p:nvSpPr>
        <p:spPr bwMode="auto">
          <a:xfrm>
            <a:off x="4991106" y="1858262"/>
            <a:ext cx="36000" cy="36000"/>
          </a:xfrm>
          <a:prstGeom prst="rect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EB94BDC-1917-4251-8F4F-BE4E41E9D9F5}"/>
              </a:ext>
            </a:extLst>
          </p:cNvPr>
          <p:cNvSpPr txBox="1"/>
          <p:nvPr/>
        </p:nvSpPr>
        <p:spPr>
          <a:xfrm>
            <a:off x="4221859" y="514361"/>
            <a:ext cx="3297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1600" b="1" i="0">
                <a:solidFill>
                  <a:srgbClr val="202124"/>
                </a:solidFill>
                <a:effectLst/>
                <a:latin typeface="+mn-lt"/>
              </a:defRPr>
            </a:lvl1pPr>
          </a:lstStyle>
          <a:p>
            <a:r>
              <a:rPr lang="en-US" sz="1400" b="0" dirty="0"/>
              <a:t>Annual NDVI time series (2005-2020) – </a:t>
            </a:r>
            <a:r>
              <a:rPr lang="en-US" sz="1400" dirty="0"/>
              <a:t>Wetland areas </a:t>
            </a:r>
            <a:r>
              <a:rPr lang="en-US" sz="1400" b="0" dirty="0"/>
              <a:t>(9837.1 km</a:t>
            </a:r>
            <a:r>
              <a:rPr lang="en-US" sz="1400" b="0" baseline="30000" dirty="0"/>
              <a:t>2</a:t>
            </a:r>
            <a:r>
              <a:rPr lang="en-US" sz="1400" b="0" dirty="0"/>
              <a:t>)</a:t>
            </a:r>
            <a:endParaRPr lang="da-DK" sz="1400" b="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4B3D04DD-379B-4696-B3B7-3CFA3C503F6C}"/>
              </a:ext>
            </a:extLst>
          </p:cNvPr>
          <p:cNvCxnSpPr>
            <a:cxnSpLocks/>
          </p:cNvCxnSpPr>
          <p:nvPr/>
        </p:nvCxnSpPr>
        <p:spPr bwMode="auto">
          <a:xfrm>
            <a:off x="8404843" y="1356650"/>
            <a:ext cx="2215984" cy="1027159"/>
          </a:xfrm>
          <a:prstGeom prst="bentConnector3">
            <a:avLst>
              <a:gd name="adj1" fmla="val 140"/>
            </a:avLst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E7F64D2-D0F6-4E8D-9A90-6A852BE96D14}"/>
              </a:ext>
            </a:extLst>
          </p:cNvPr>
          <p:cNvSpPr/>
          <p:nvPr/>
        </p:nvSpPr>
        <p:spPr bwMode="auto">
          <a:xfrm>
            <a:off x="8468213" y="1579154"/>
            <a:ext cx="2136238" cy="553998"/>
          </a:xfrm>
          <a:custGeom>
            <a:avLst/>
            <a:gdLst>
              <a:gd name="connsiteX0" fmla="*/ 0 w 2057400"/>
              <a:gd name="connsiteY0" fmla="*/ 806279 h 806279"/>
              <a:gd name="connsiteX1" fmla="*/ 142875 w 2057400"/>
              <a:gd name="connsiteY1" fmla="*/ 634829 h 806279"/>
              <a:gd name="connsiteX2" fmla="*/ 257175 w 2057400"/>
              <a:gd name="connsiteY2" fmla="*/ 682454 h 806279"/>
              <a:gd name="connsiteX3" fmla="*/ 352425 w 2057400"/>
              <a:gd name="connsiteY3" fmla="*/ 663404 h 806279"/>
              <a:gd name="connsiteX4" fmla="*/ 457200 w 2057400"/>
              <a:gd name="connsiteY4" fmla="*/ 539579 h 806279"/>
              <a:gd name="connsiteX5" fmla="*/ 504825 w 2057400"/>
              <a:gd name="connsiteY5" fmla="*/ 596729 h 806279"/>
              <a:gd name="connsiteX6" fmla="*/ 523875 w 2057400"/>
              <a:gd name="connsiteY6" fmla="*/ 691979 h 806279"/>
              <a:gd name="connsiteX7" fmla="*/ 619125 w 2057400"/>
              <a:gd name="connsiteY7" fmla="*/ 777704 h 806279"/>
              <a:gd name="connsiteX8" fmla="*/ 628650 w 2057400"/>
              <a:gd name="connsiteY8" fmla="*/ 682454 h 806279"/>
              <a:gd name="connsiteX9" fmla="*/ 714375 w 2057400"/>
              <a:gd name="connsiteY9" fmla="*/ 644354 h 806279"/>
              <a:gd name="connsiteX10" fmla="*/ 742950 w 2057400"/>
              <a:gd name="connsiteY10" fmla="*/ 568154 h 806279"/>
              <a:gd name="connsiteX11" fmla="*/ 771525 w 2057400"/>
              <a:gd name="connsiteY11" fmla="*/ 530054 h 806279"/>
              <a:gd name="connsiteX12" fmla="*/ 857250 w 2057400"/>
              <a:gd name="connsiteY12" fmla="*/ 453854 h 806279"/>
              <a:gd name="connsiteX13" fmla="*/ 857250 w 2057400"/>
              <a:gd name="connsiteY13" fmla="*/ 368129 h 806279"/>
              <a:gd name="connsiteX14" fmla="*/ 962025 w 2057400"/>
              <a:gd name="connsiteY14" fmla="*/ 349079 h 806279"/>
              <a:gd name="connsiteX15" fmla="*/ 962025 w 2057400"/>
              <a:gd name="connsiteY15" fmla="*/ 434804 h 806279"/>
              <a:gd name="connsiteX16" fmla="*/ 1057275 w 2057400"/>
              <a:gd name="connsiteY16" fmla="*/ 444329 h 806279"/>
              <a:gd name="connsiteX17" fmla="*/ 1171575 w 2057400"/>
              <a:gd name="connsiteY17" fmla="*/ 396704 h 806279"/>
              <a:gd name="connsiteX18" fmla="*/ 1209675 w 2057400"/>
              <a:gd name="connsiteY18" fmla="*/ 339554 h 806279"/>
              <a:gd name="connsiteX19" fmla="*/ 1247775 w 2057400"/>
              <a:gd name="connsiteY19" fmla="*/ 234779 h 806279"/>
              <a:gd name="connsiteX20" fmla="*/ 1400175 w 2057400"/>
              <a:gd name="connsiteY20" fmla="*/ 244304 h 806279"/>
              <a:gd name="connsiteX21" fmla="*/ 1476375 w 2057400"/>
              <a:gd name="connsiteY21" fmla="*/ 177629 h 806279"/>
              <a:gd name="connsiteX22" fmla="*/ 1562100 w 2057400"/>
              <a:gd name="connsiteY22" fmla="*/ 272879 h 806279"/>
              <a:gd name="connsiteX23" fmla="*/ 1790700 w 2057400"/>
              <a:gd name="connsiteY23" fmla="*/ 272879 h 806279"/>
              <a:gd name="connsiteX24" fmla="*/ 1933575 w 2057400"/>
              <a:gd name="connsiteY24" fmla="*/ 34754 h 806279"/>
              <a:gd name="connsiteX25" fmla="*/ 2057400 w 2057400"/>
              <a:gd name="connsiteY25" fmla="*/ 6179 h 8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57400" h="806279">
                <a:moveTo>
                  <a:pt x="0" y="806279"/>
                </a:moveTo>
                <a:cubicBezTo>
                  <a:pt x="50006" y="730872"/>
                  <a:pt x="100013" y="655466"/>
                  <a:pt x="142875" y="634829"/>
                </a:cubicBezTo>
                <a:cubicBezTo>
                  <a:pt x="185737" y="614192"/>
                  <a:pt x="222250" y="677691"/>
                  <a:pt x="257175" y="682454"/>
                </a:cubicBezTo>
                <a:cubicBezTo>
                  <a:pt x="292100" y="687216"/>
                  <a:pt x="319088" y="687216"/>
                  <a:pt x="352425" y="663404"/>
                </a:cubicBezTo>
                <a:cubicBezTo>
                  <a:pt x="385762" y="639592"/>
                  <a:pt x="431800" y="550691"/>
                  <a:pt x="457200" y="539579"/>
                </a:cubicBezTo>
                <a:cubicBezTo>
                  <a:pt x="482600" y="528467"/>
                  <a:pt x="493713" y="571329"/>
                  <a:pt x="504825" y="596729"/>
                </a:cubicBezTo>
                <a:cubicBezTo>
                  <a:pt x="515937" y="622129"/>
                  <a:pt x="504825" y="661816"/>
                  <a:pt x="523875" y="691979"/>
                </a:cubicBezTo>
                <a:cubicBezTo>
                  <a:pt x="542925" y="722141"/>
                  <a:pt x="601663" y="779291"/>
                  <a:pt x="619125" y="777704"/>
                </a:cubicBezTo>
                <a:cubicBezTo>
                  <a:pt x="636587" y="776117"/>
                  <a:pt x="612775" y="704679"/>
                  <a:pt x="628650" y="682454"/>
                </a:cubicBezTo>
                <a:cubicBezTo>
                  <a:pt x="644525" y="660229"/>
                  <a:pt x="695325" y="663404"/>
                  <a:pt x="714375" y="644354"/>
                </a:cubicBezTo>
                <a:cubicBezTo>
                  <a:pt x="733425" y="625304"/>
                  <a:pt x="742950" y="568154"/>
                  <a:pt x="742950" y="568154"/>
                </a:cubicBezTo>
                <a:cubicBezTo>
                  <a:pt x="752475" y="549104"/>
                  <a:pt x="752475" y="549104"/>
                  <a:pt x="771525" y="530054"/>
                </a:cubicBezTo>
                <a:cubicBezTo>
                  <a:pt x="790575" y="511004"/>
                  <a:pt x="842963" y="480841"/>
                  <a:pt x="857250" y="453854"/>
                </a:cubicBezTo>
                <a:cubicBezTo>
                  <a:pt x="871538" y="426866"/>
                  <a:pt x="839788" y="385591"/>
                  <a:pt x="857250" y="368129"/>
                </a:cubicBezTo>
                <a:cubicBezTo>
                  <a:pt x="874712" y="350667"/>
                  <a:pt x="944563" y="337967"/>
                  <a:pt x="962025" y="349079"/>
                </a:cubicBezTo>
                <a:cubicBezTo>
                  <a:pt x="979487" y="360191"/>
                  <a:pt x="946150" y="418929"/>
                  <a:pt x="962025" y="434804"/>
                </a:cubicBezTo>
                <a:cubicBezTo>
                  <a:pt x="977900" y="450679"/>
                  <a:pt x="1022350" y="450679"/>
                  <a:pt x="1057275" y="444329"/>
                </a:cubicBezTo>
                <a:cubicBezTo>
                  <a:pt x="1092200" y="437979"/>
                  <a:pt x="1146175" y="414167"/>
                  <a:pt x="1171575" y="396704"/>
                </a:cubicBezTo>
                <a:cubicBezTo>
                  <a:pt x="1196975" y="379241"/>
                  <a:pt x="1196975" y="366541"/>
                  <a:pt x="1209675" y="339554"/>
                </a:cubicBezTo>
                <a:cubicBezTo>
                  <a:pt x="1222375" y="312567"/>
                  <a:pt x="1216025" y="250654"/>
                  <a:pt x="1247775" y="234779"/>
                </a:cubicBezTo>
                <a:cubicBezTo>
                  <a:pt x="1279525" y="218904"/>
                  <a:pt x="1362075" y="253829"/>
                  <a:pt x="1400175" y="244304"/>
                </a:cubicBezTo>
                <a:cubicBezTo>
                  <a:pt x="1438275" y="234779"/>
                  <a:pt x="1449388" y="172867"/>
                  <a:pt x="1476375" y="177629"/>
                </a:cubicBezTo>
                <a:cubicBezTo>
                  <a:pt x="1503362" y="182391"/>
                  <a:pt x="1509713" y="257004"/>
                  <a:pt x="1562100" y="272879"/>
                </a:cubicBezTo>
                <a:cubicBezTo>
                  <a:pt x="1614487" y="288754"/>
                  <a:pt x="1728787" y="312567"/>
                  <a:pt x="1790700" y="272879"/>
                </a:cubicBezTo>
                <a:cubicBezTo>
                  <a:pt x="1852613" y="233191"/>
                  <a:pt x="1889125" y="79204"/>
                  <a:pt x="1933575" y="34754"/>
                </a:cubicBezTo>
                <a:cubicBezTo>
                  <a:pt x="1978025" y="-9696"/>
                  <a:pt x="2017712" y="-1759"/>
                  <a:pt x="2057400" y="6179"/>
                </a:cubicBezTo>
              </a:path>
            </a:pathLst>
          </a:custGeom>
          <a:noFill/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F75CCF-111D-45E4-9937-DDA81306459E}"/>
              </a:ext>
            </a:extLst>
          </p:cNvPr>
          <p:cNvSpPr txBox="1"/>
          <p:nvPr/>
        </p:nvSpPr>
        <p:spPr>
          <a:xfrm rot="16200000">
            <a:off x="7986960" y="1727514"/>
            <a:ext cx="576516" cy="27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0" dirty="0">
                <a:solidFill>
                  <a:srgbClr val="202124"/>
                </a:solidFill>
                <a:effectLst/>
                <a:latin typeface="+mn-lt"/>
              </a:rPr>
              <a:t>NDVI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472982-2D36-47E3-8EC3-57EB2C277C64}"/>
              </a:ext>
            </a:extLst>
          </p:cNvPr>
          <p:cNvSpPr txBox="1"/>
          <p:nvPr/>
        </p:nvSpPr>
        <p:spPr>
          <a:xfrm>
            <a:off x="10332568" y="2383808"/>
            <a:ext cx="642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0" dirty="0">
                <a:solidFill>
                  <a:srgbClr val="202124"/>
                </a:solidFill>
                <a:effectLst/>
                <a:latin typeface="+mn-lt"/>
              </a:rPr>
              <a:t>2020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D1F97A-EC26-421C-9097-63C5B8244698}"/>
              </a:ext>
            </a:extLst>
          </p:cNvPr>
          <p:cNvSpPr txBox="1"/>
          <p:nvPr/>
        </p:nvSpPr>
        <p:spPr>
          <a:xfrm>
            <a:off x="8093731" y="2383809"/>
            <a:ext cx="642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0" dirty="0">
                <a:solidFill>
                  <a:srgbClr val="202124"/>
                </a:solidFill>
                <a:effectLst/>
                <a:latin typeface="+mn-lt"/>
              </a:rPr>
              <a:t>2005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A383B3-FAAE-4B45-BBF0-A761BCD6F1C9}"/>
              </a:ext>
            </a:extLst>
          </p:cNvPr>
          <p:cNvSpPr txBox="1"/>
          <p:nvPr/>
        </p:nvSpPr>
        <p:spPr>
          <a:xfrm>
            <a:off x="8135319" y="847451"/>
            <a:ext cx="3890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1400" dirty="0">
                <a:latin typeface="+mn-lt"/>
              </a:rPr>
              <a:t>Pixel-wise Theil-sen regression + Mann-</a:t>
            </a:r>
            <a:r>
              <a:rPr lang="da-DK" sz="1400" dirty="0" err="1">
                <a:latin typeface="+mn-lt"/>
              </a:rPr>
              <a:t>Kendall</a:t>
            </a:r>
            <a:r>
              <a:rPr lang="da-DK" sz="1400" dirty="0">
                <a:latin typeface="+mn-lt"/>
              </a:rPr>
              <a:t> trend test (10.645.135 pixels)</a:t>
            </a:r>
            <a:endParaRPr lang="da-DK" sz="1400" b="1" u="sng" dirty="0">
              <a:latin typeface="+mn-lt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2B101F0-0FFA-48B2-861D-CBF7F0DC50F8}"/>
              </a:ext>
            </a:extLst>
          </p:cNvPr>
          <p:cNvCxnSpPr>
            <a:cxnSpLocks/>
            <a:stCxn id="82" idx="0"/>
            <a:endCxn id="82" idx="25"/>
          </p:cNvCxnSpPr>
          <p:nvPr/>
        </p:nvCxnSpPr>
        <p:spPr bwMode="auto">
          <a:xfrm flipV="1">
            <a:off x="8468213" y="1583400"/>
            <a:ext cx="2136238" cy="549752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CB735A0-CAFB-47B1-8CDB-58E5C50607FF}"/>
              </a:ext>
            </a:extLst>
          </p:cNvPr>
          <p:cNvSpPr txBox="1"/>
          <p:nvPr/>
        </p:nvSpPr>
        <p:spPr>
          <a:xfrm>
            <a:off x="11079325" y="1671425"/>
            <a:ext cx="991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1400"/>
            </a:lvl1pPr>
          </a:lstStyle>
          <a:p>
            <a:r>
              <a:rPr lang="en-US" dirty="0">
                <a:latin typeface="+mn-lt"/>
              </a:rPr>
              <a:t>Slope</a:t>
            </a:r>
          </a:p>
          <a:p>
            <a:r>
              <a:rPr lang="en-US" dirty="0">
                <a:latin typeface="+mn-lt"/>
              </a:rPr>
              <a:t>P-value</a:t>
            </a:r>
            <a:endParaRPr lang="da-DK" dirty="0">
              <a:latin typeface="+mn-lt"/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783D523B-7B31-448D-A717-DDB707817205}"/>
              </a:ext>
            </a:extLst>
          </p:cNvPr>
          <p:cNvSpPr/>
          <p:nvPr/>
        </p:nvSpPr>
        <p:spPr bwMode="auto">
          <a:xfrm>
            <a:off x="10760396" y="1771391"/>
            <a:ext cx="291416" cy="264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07D9771-07FF-4B72-A179-3FCF80588B09}"/>
              </a:ext>
            </a:extLst>
          </p:cNvPr>
          <p:cNvSpPr/>
          <p:nvPr/>
        </p:nvSpPr>
        <p:spPr bwMode="auto">
          <a:xfrm>
            <a:off x="8686700" y="3655882"/>
            <a:ext cx="3070525" cy="1318064"/>
          </a:xfrm>
          <a:prstGeom prst="roundRect">
            <a:avLst>
              <a:gd name="adj" fmla="val 9251"/>
            </a:avLst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>
                <a:latin typeface="+mn-lt"/>
              </a:rPr>
              <a:t>NDVI slope classification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N1: Slope&lt;0 &amp; p-value&gt;0.1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N2: Slope&lt;0 &amp; 0.05&lt;p-value≤0.1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N3: Slope&lt;0 &amp; p-value ≤ 0.05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P1: Slope&gt;0 &amp; p-value&gt;0.1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P2: Slope&gt;0 &amp; 0.05&lt;p-value≤0.1</a:t>
            </a:r>
          </a:p>
          <a:p>
            <a:pPr marL="324000" lvl="1">
              <a:lnSpc>
                <a:spcPct val="95000"/>
              </a:lnSpc>
            </a:pPr>
            <a:r>
              <a:rPr lang="en-US" sz="1200" dirty="0">
                <a:latin typeface="+mn-lt"/>
              </a:rPr>
              <a:t>P3: Slope&gt;0 &amp; p-value&gt;0.05</a:t>
            </a:r>
            <a:endParaRPr lang="da-DK" sz="1200" dirty="0">
              <a:latin typeface="+mn-lt"/>
            </a:endParaRPr>
          </a:p>
        </p:txBody>
      </p:sp>
      <p:pic>
        <p:nvPicPr>
          <p:cNvPr id="92" name="Picture 91" descr="A picture containing map&#10;&#10;Description automatically generated">
            <a:extLst>
              <a:ext uri="{FF2B5EF4-FFF2-40B4-BE49-F238E27FC236}">
                <a16:creationId xmlns:a16="http://schemas.microsoft.com/office/drawing/2014/main" id="{46302714-0469-4109-987A-5F3AD1DC99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t="3215" r="21915" b="3625"/>
          <a:stretch/>
        </p:blipFill>
        <p:spPr>
          <a:xfrm>
            <a:off x="2742519" y="2780391"/>
            <a:ext cx="1584747" cy="1803100"/>
          </a:xfrm>
          <a:prstGeom prst="rect">
            <a:avLst/>
          </a:prstGeom>
        </p:spPr>
      </p:pic>
      <p:pic>
        <p:nvPicPr>
          <p:cNvPr id="93" name="Picture 92" descr="A picture containing map&#10;&#10;Description automatically generated">
            <a:extLst>
              <a:ext uri="{FF2B5EF4-FFF2-40B4-BE49-F238E27FC236}">
                <a16:creationId xmlns:a16="http://schemas.microsoft.com/office/drawing/2014/main" id="{F851E39B-376F-4F20-BB53-7DC0312323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4166" r="22054" b="3921"/>
          <a:stretch/>
        </p:blipFill>
        <p:spPr>
          <a:xfrm>
            <a:off x="2781473" y="4984344"/>
            <a:ext cx="1584747" cy="1803101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6567025-D3A5-428E-A675-E35716049922}"/>
              </a:ext>
            </a:extLst>
          </p:cNvPr>
          <p:cNvSpPr/>
          <p:nvPr/>
        </p:nvSpPr>
        <p:spPr bwMode="auto">
          <a:xfrm>
            <a:off x="4513279" y="4552978"/>
            <a:ext cx="1771926" cy="429137"/>
          </a:xfrm>
          <a:prstGeom prst="roundRect">
            <a:avLst>
              <a:gd name="adj" fmla="val 8254"/>
            </a:avLst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>
                <a:latin typeface="+mn-lt"/>
              </a:rPr>
              <a:t>Land use transition matrix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B7B2DC6-EF25-4926-BCEF-FE5A974036EB}"/>
              </a:ext>
            </a:extLst>
          </p:cNvPr>
          <p:cNvSpPr/>
          <p:nvPr/>
        </p:nvSpPr>
        <p:spPr bwMode="auto">
          <a:xfrm>
            <a:off x="5807491" y="5599947"/>
            <a:ext cx="2942982" cy="598518"/>
          </a:xfrm>
          <a:prstGeom prst="roundRect">
            <a:avLst>
              <a:gd name="adj" fmla="val 12461"/>
            </a:avLst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>
                <a:latin typeface="+mn-lt"/>
              </a:rPr>
              <a:t>Chi-square test </a:t>
            </a:r>
            <a:r>
              <a:rPr lang="en-US" sz="1200" dirty="0">
                <a:latin typeface="+mn-lt"/>
              </a:rPr>
              <a:t>– determine whether NDVI slope classes and land use transitions are likely to be related or not.</a:t>
            </a:r>
            <a:endParaRPr lang="da-DK" sz="1200" dirty="0">
              <a:latin typeface="+mn-lt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F6683BA-E756-42D6-980C-E77CBB493F0B}"/>
              </a:ext>
            </a:extLst>
          </p:cNvPr>
          <p:cNvCxnSpPr>
            <a:stCxn id="80" idx="3"/>
            <a:endCxn id="86" idx="1"/>
          </p:cNvCxnSpPr>
          <p:nvPr/>
        </p:nvCxnSpPr>
        <p:spPr bwMode="auto">
          <a:xfrm>
            <a:off x="7519780" y="775971"/>
            <a:ext cx="615539" cy="333090"/>
          </a:xfrm>
          <a:prstGeom prst="curvedConnector3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2BAB67C-D027-49C8-BD77-49DC089422CA}"/>
              </a:ext>
            </a:extLst>
          </p:cNvPr>
          <p:cNvCxnSpPr>
            <a:stCxn id="61" idx="3"/>
            <a:endCxn id="80" idx="1"/>
          </p:cNvCxnSpPr>
          <p:nvPr/>
        </p:nvCxnSpPr>
        <p:spPr bwMode="auto">
          <a:xfrm flipV="1">
            <a:off x="2346944" y="775971"/>
            <a:ext cx="1874915" cy="657784"/>
          </a:xfrm>
          <a:prstGeom prst="curved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131E4E3-1035-4BEB-977B-4F1CF9FF7F77}"/>
              </a:ext>
            </a:extLst>
          </p:cNvPr>
          <p:cNvCxnSpPr>
            <a:stCxn id="88" idx="2"/>
            <a:endCxn id="91" idx="0"/>
          </p:cNvCxnSpPr>
          <p:nvPr/>
        </p:nvCxnSpPr>
        <p:spPr bwMode="auto">
          <a:xfrm rot="5400000">
            <a:off x="10167980" y="2248628"/>
            <a:ext cx="1461237" cy="1353270"/>
          </a:xfrm>
          <a:prstGeom prst="curved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ECABCB6-254A-4670-AEF7-18B2D3F54821}"/>
              </a:ext>
            </a:extLst>
          </p:cNvPr>
          <p:cNvCxnSpPr>
            <a:cxnSpLocks/>
            <a:stCxn id="91" idx="2"/>
            <a:endCxn id="96" idx="0"/>
          </p:cNvCxnSpPr>
          <p:nvPr/>
        </p:nvCxnSpPr>
        <p:spPr bwMode="auto">
          <a:xfrm rot="5400000">
            <a:off x="8437473" y="3815456"/>
            <a:ext cx="626001" cy="2942981"/>
          </a:xfrm>
          <a:prstGeom prst="curved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07C4F9F-A5E1-4D9A-A962-401851CE8A54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 bwMode="auto">
          <a:xfrm rot="16200000" flipH="1">
            <a:off x="6030196" y="4351161"/>
            <a:ext cx="617832" cy="1879740"/>
          </a:xfrm>
          <a:prstGeom prst="curvedConnector3">
            <a:avLst>
              <a:gd name="adj1" fmla="val 50000"/>
            </a:avLst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6BFE3DC-59CF-4445-8D6F-5CA211D76537}"/>
              </a:ext>
            </a:extLst>
          </p:cNvPr>
          <p:cNvSpPr txBox="1"/>
          <p:nvPr/>
        </p:nvSpPr>
        <p:spPr>
          <a:xfrm rot="16200000">
            <a:off x="1708604" y="3518442"/>
            <a:ext cx="1809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i="0" u="sng" dirty="0">
                <a:solidFill>
                  <a:srgbClr val="202124"/>
                </a:solidFill>
                <a:effectLst/>
                <a:latin typeface="+mn-lt"/>
              </a:rPr>
              <a:t>Land use layer 2005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3DDB16-60A4-4C0E-9E07-4D2FC4F12023}"/>
              </a:ext>
            </a:extLst>
          </p:cNvPr>
          <p:cNvSpPr txBox="1"/>
          <p:nvPr/>
        </p:nvSpPr>
        <p:spPr>
          <a:xfrm rot="16200000">
            <a:off x="1754733" y="5735130"/>
            <a:ext cx="1809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i="0" u="sng" dirty="0">
                <a:solidFill>
                  <a:srgbClr val="202124"/>
                </a:solidFill>
                <a:effectLst/>
                <a:latin typeface="+mn-lt"/>
              </a:rPr>
              <a:t>Land use layer 2020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57009DD-133C-4FD6-A610-E35AA1C3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2" y="3049865"/>
            <a:ext cx="803323" cy="6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Qr code&#10;&#10;Description automatically generated">
            <a:extLst>
              <a:ext uri="{FF2B5EF4-FFF2-40B4-BE49-F238E27FC236}">
                <a16:creationId xmlns:a16="http://schemas.microsoft.com/office/drawing/2014/main" id="{49763910-323F-4405-AFED-774815780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6" y="4813178"/>
            <a:ext cx="866574" cy="866574"/>
          </a:xfrm>
          <a:prstGeom prst="rect">
            <a:avLst/>
          </a:prstGeom>
        </p:spPr>
      </p:pic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7948206E-14C5-42A2-A114-B6086A5E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2" y="4308654"/>
            <a:ext cx="1198335" cy="9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id="{31FCD6D3-CB84-4821-B568-0FD0CF178ACA}"/>
              </a:ext>
            </a:extLst>
          </p:cNvPr>
          <p:cNvSpPr/>
          <p:nvPr/>
        </p:nvSpPr>
        <p:spPr bwMode="auto">
          <a:xfrm>
            <a:off x="714066" y="3645024"/>
            <a:ext cx="1563922" cy="637492"/>
          </a:xfrm>
          <a:prstGeom prst="wedgeEllipseCallout">
            <a:avLst/>
          </a:prstGeom>
          <a:noFill/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Scan to see the repo!</a:t>
            </a:r>
            <a:endParaRPr kumimoji="0" lang="da-DK" sz="1400" b="1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98" name="Arrow: Left-Right-Up 97">
            <a:extLst>
              <a:ext uri="{FF2B5EF4-FFF2-40B4-BE49-F238E27FC236}">
                <a16:creationId xmlns:a16="http://schemas.microsoft.com/office/drawing/2014/main" id="{84E83199-B08C-4837-9DE9-A64DBF23C8F0}"/>
              </a:ext>
            </a:extLst>
          </p:cNvPr>
          <p:cNvSpPr/>
          <p:nvPr/>
        </p:nvSpPr>
        <p:spPr bwMode="auto">
          <a:xfrm rot="5400000">
            <a:off x="3487146" y="4609679"/>
            <a:ext cx="378542" cy="283051"/>
          </a:xfrm>
          <a:prstGeom prst="leftRightUpArrow">
            <a:avLst/>
          </a:prstGeom>
          <a:solidFill>
            <a:schemeClr val="bg1">
              <a:lumMod val="75000"/>
            </a:schemeClr>
          </a:solidFill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da-DK" sz="16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CEE1B9F8-FD03-4139-974F-8652F4A5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6311170"/>
            <a:ext cx="361088" cy="4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4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/>
      <p:bldP spid="82" grpId="0" animBg="1"/>
      <p:bldP spid="83" grpId="0"/>
      <p:bldP spid="84" grpId="0"/>
      <p:bldP spid="85" grpId="0"/>
      <p:bldP spid="86" grpId="0"/>
      <p:bldP spid="88" grpId="0"/>
      <p:bldP spid="90" grpId="0" animBg="1"/>
      <p:bldP spid="91" grpId="0" animBg="1"/>
      <p:bldP spid="95" grpId="0" animBg="1"/>
      <p:bldP spid="96" grpId="0" animBg="1"/>
      <p:bldP spid="106" grpId="0"/>
      <p:bldP spid="107" grpId="0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&#10;&#10;Description automatically generated with medium confidence">
            <a:extLst>
              <a:ext uri="{FF2B5EF4-FFF2-40B4-BE49-F238E27FC236}">
                <a16:creationId xmlns:a16="http://schemas.microsoft.com/office/drawing/2014/main" id="{924A2690-2FFD-451C-9CC6-8170C0038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8" t="728" r="40836" b="4850"/>
          <a:stretch/>
        </p:blipFill>
        <p:spPr>
          <a:xfrm>
            <a:off x="9435687" y="336216"/>
            <a:ext cx="1888617" cy="64674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BD85B7D-E9A5-49E0-8ACF-AF93CE3E556F}" type="datetime1">
              <a:rPr lang="en-GB" smtClean="0">
                <a:latin typeface="+mn-lt"/>
              </a:rPr>
              <a:t>18/05/2022</a:t>
            </a:fld>
            <a:r>
              <a:rPr lang="en-GB" dirty="0">
                <a:latin typeface="+mn-lt"/>
              </a:rPr>
              <a:t>24/05/2022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D98222-DF25-48EE-91B1-D53AE467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55" y="6234391"/>
            <a:ext cx="361088" cy="4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0CA6D2D-6145-4D25-9820-0CD3BB865DAA}"/>
              </a:ext>
            </a:extLst>
          </p:cNvPr>
          <p:cNvSpPr txBox="1">
            <a:spLocks/>
          </p:cNvSpPr>
          <p:nvPr/>
        </p:nvSpPr>
        <p:spPr>
          <a:xfrm>
            <a:off x="315913" y="228627"/>
            <a:ext cx="11556000" cy="752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kern="0" dirty="0">
                <a:latin typeface="+mn-lt"/>
              </a:rPr>
              <a:t>findings</a:t>
            </a:r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8E63400-A710-472E-85DD-8817AE673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8" y="2258709"/>
            <a:ext cx="5003620" cy="353768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00A01ED-13A1-4DD3-B550-9AFE7BC862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3" t="63136" r="3908" b="6648"/>
          <a:stretch/>
        </p:blipFill>
        <p:spPr>
          <a:xfrm>
            <a:off x="3502125" y="4431416"/>
            <a:ext cx="1937394" cy="12025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5A6D3-EBCF-4E13-9413-6CE2371A992F}"/>
              </a:ext>
            </a:extLst>
          </p:cNvPr>
          <p:cNvSpPr txBox="1"/>
          <p:nvPr/>
        </p:nvSpPr>
        <p:spPr>
          <a:xfrm>
            <a:off x="7462564" y="539754"/>
            <a:ext cx="6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8776A8-6F9E-46A5-93BF-C5CE08C3D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38812"/>
              </p:ext>
            </p:extLst>
          </p:nvPr>
        </p:nvGraphicFramePr>
        <p:xfrm>
          <a:off x="8686700" y="155910"/>
          <a:ext cx="2199395" cy="6603330"/>
        </p:xfrm>
        <a:graphic>
          <a:graphicData uri="http://schemas.openxmlformats.org/drawingml/2006/table">
            <a:tbl>
              <a:tblPr/>
              <a:tblGrid>
                <a:gridCol w="822714">
                  <a:extLst>
                    <a:ext uri="{9D8B030D-6E8A-4147-A177-3AD203B41FA5}">
                      <a16:colId xmlns:a16="http://schemas.microsoft.com/office/drawing/2014/main" val="1731458888"/>
                    </a:ext>
                  </a:extLst>
                </a:gridCol>
                <a:gridCol w="224555">
                  <a:extLst>
                    <a:ext uri="{9D8B030D-6E8A-4147-A177-3AD203B41FA5}">
                      <a16:colId xmlns:a16="http://schemas.microsoft.com/office/drawing/2014/main" val="2335808651"/>
                    </a:ext>
                  </a:extLst>
                </a:gridCol>
                <a:gridCol w="224199">
                  <a:extLst>
                    <a:ext uri="{9D8B030D-6E8A-4147-A177-3AD203B41FA5}">
                      <a16:colId xmlns:a16="http://schemas.microsoft.com/office/drawing/2014/main" val="3644264597"/>
                    </a:ext>
                  </a:extLst>
                </a:gridCol>
                <a:gridCol w="224377">
                  <a:extLst>
                    <a:ext uri="{9D8B030D-6E8A-4147-A177-3AD203B41FA5}">
                      <a16:colId xmlns:a16="http://schemas.microsoft.com/office/drawing/2014/main" val="2520820902"/>
                    </a:ext>
                  </a:extLst>
                </a:gridCol>
                <a:gridCol w="224377">
                  <a:extLst>
                    <a:ext uri="{9D8B030D-6E8A-4147-A177-3AD203B41FA5}">
                      <a16:colId xmlns:a16="http://schemas.microsoft.com/office/drawing/2014/main" val="903607047"/>
                    </a:ext>
                  </a:extLst>
                </a:gridCol>
                <a:gridCol w="224377">
                  <a:extLst>
                    <a:ext uri="{9D8B030D-6E8A-4147-A177-3AD203B41FA5}">
                      <a16:colId xmlns:a16="http://schemas.microsoft.com/office/drawing/2014/main" val="2828456643"/>
                    </a:ext>
                  </a:extLst>
                </a:gridCol>
                <a:gridCol w="254796">
                  <a:extLst>
                    <a:ext uri="{9D8B030D-6E8A-4147-A177-3AD203B41FA5}">
                      <a16:colId xmlns:a16="http://schemas.microsoft.com/office/drawing/2014/main" val="22096205"/>
                    </a:ext>
                  </a:extLst>
                </a:gridCol>
              </a:tblGrid>
              <a:tr h="253483"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N1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N2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N3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P1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P2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P3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2998784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FCr_Cr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511729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Cr_Gr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82373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Cr_WPr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2718406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Cr_WPm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2185767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FCr_F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26962"/>
                  </a:ext>
                </a:extLst>
              </a:tr>
              <a:tr h="266255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Cr_FCr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652640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Cr_Gr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3680039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Cr_WPr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334423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Cr_WPm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06640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Cr_F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41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Gr_FCr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793881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Gr_Cr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4578625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Gr_WPr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210712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Gr_WPm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6859011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Gr_F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93919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WPr_FCr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059736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WPr_Cr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572656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WPr_Gr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121049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WPr_WPm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958054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WPr_F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117808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F_FCr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4344618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F_Cr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3396605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F_Gr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636900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F_WPr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911745"/>
                  </a:ext>
                </a:extLst>
              </a:tr>
              <a:tr h="253483">
                <a:tc>
                  <a:txBody>
                    <a:bodyPr/>
                    <a:lstStyle/>
                    <a:p>
                      <a:pPr algn="ctr" fontAlgn="b"/>
                      <a:r>
                        <a:rPr lang="da-DK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F_WPm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047163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473E50A-4AB3-42E0-A5B5-843FB56653CB}"/>
              </a:ext>
            </a:extLst>
          </p:cNvPr>
          <p:cNvSpPr txBox="1"/>
          <p:nvPr/>
        </p:nvSpPr>
        <p:spPr>
          <a:xfrm>
            <a:off x="4616570" y="690913"/>
            <a:ext cx="3977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dirty="0">
                <a:solidFill>
                  <a:srgbClr val="021B34"/>
                </a:solidFill>
                <a:latin typeface="+mn-lt"/>
              </a:rPr>
              <a:t>The contribution (%) of a given cell to the total Chi-square score</a:t>
            </a:r>
            <a:endParaRPr lang="da-DK" sz="14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BA860-9701-4501-9E9E-C22323219B58}"/>
              </a:ext>
            </a:extLst>
          </p:cNvPr>
          <p:cNvSpPr txBox="1"/>
          <p:nvPr/>
        </p:nvSpPr>
        <p:spPr>
          <a:xfrm>
            <a:off x="2692816" y="5761938"/>
            <a:ext cx="5993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 err="1">
                <a:solidFill>
                  <a:srgbClr val="021B34"/>
                </a:solidFill>
                <a:latin typeface="+mn-lt"/>
              </a:rPr>
              <a:t>FCr</a:t>
            </a:r>
            <a:r>
              <a:rPr lang="en-US" sz="1000" dirty="0">
                <a:solidFill>
                  <a:srgbClr val="021B34"/>
                </a:solidFill>
                <a:latin typeface="+mn-lt"/>
              </a:rPr>
              <a:t>: Tree crop, Cr: Cropland, Gr: Grassland, </a:t>
            </a:r>
            <a:r>
              <a:rPr lang="en-US" sz="1000" dirty="0" err="1">
                <a:solidFill>
                  <a:srgbClr val="021B34"/>
                </a:solidFill>
                <a:latin typeface="+mn-lt"/>
              </a:rPr>
              <a:t>WPr</a:t>
            </a:r>
            <a:r>
              <a:rPr lang="en-US" sz="1000" dirty="0">
                <a:solidFill>
                  <a:srgbClr val="021B34"/>
                </a:solidFill>
                <a:latin typeface="+mn-lt"/>
              </a:rPr>
              <a:t>: Periodic wetland, </a:t>
            </a:r>
            <a:r>
              <a:rPr lang="en-US" sz="1000" dirty="0" err="1">
                <a:solidFill>
                  <a:srgbClr val="021B34"/>
                </a:solidFill>
                <a:latin typeface="+mn-lt"/>
              </a:rPr>
              <a:t>WPm</a:t>
            </a:r>
            <a:r>
              <a:rPr lang="en-US" sz="1000" dirty="0">
                <a:solidFill>
                  <a:srgbClr val="021B34"/>
                </a:solidFill>
                <a:latin typeface="+mn-lt"/>
              </a:rPr>
              <a:t>: Permanent wetland, F: Forest</a:t>
            </a:r>
            <a:endParaRPr lang="da-DK" sz="10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9E56C-DD5E-431B-9D0F-01E674EB0323}"/>
              </a:ext>
            </a:extLst>
          </p:cNvPr>
          <p:cNvSpPr txBox="1"/>
          <p:nvPr/>
        </p:nvSpPr>
        <p:spPr>
          <a:xfrm rot="5400000">
            <a:off x="10658696" y="3466352"/>
            <a:ext cx="15841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>
                <a:latin typeface="+mn-lt"/>
              </a:rPr>
              <a:t>Contribution (%)</a:t>
            </a:r>
            <a:endParaRPr lang="da-DK" sz="1600" b="1" dirty="0">
              <a:latin typeface="+mn-lt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BB0E59-52DE-4288-839A-8633A7C11959}"/>
              </a:ext>
            </a:extLst>
          </p:cNvPr>
          <p:cNvSpPr/>
          <p:nvPr/>
        </p:nvSpPr>
        <p:spPr bwMode="auto">
          <a:xfrm>
            <a:off x="6085739" y="2207149"/>
            <a:ext cx="2456945" cy="1149843"/>
          </a:xfrm>
          <a:prstGeom prst="roundRect">
            <a:avLst>
              <a:gd name="adj" fmla="val 4892"/>
            </a:avLst>
          </a:prstGeom>
          <a:solidFill>
            <a:schemeClr val="tx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200" dirty="0">
                <a:latin typeface="+mn-lt"/>
              </a:rPr>
              <a:t>The contribution of each cell to the total Chi-square score </a:t>
            </a:r>
            <a:r>
              <a:rPr lang="en-US" sz="1200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sz="1200" dirty="0">
                <a:latin typeface="+mn-lt"/>
              </a:rPr>
              <a:t> nature of the </a:t>
            </a:r>
            <a:r>
              <a:rPr lang="en-US" sz="1400" b="1" dirty="0">
                <a:latin typeface="+mn-lt"/>
              </a:rPr>
              <a:t>dependency</a:t>
            </a:r>
            <a:r>
              <a:rPr lang="en-US" sz="1200" dirty="0">
                <a:latin typeface="+mn-lt"/>
              </a:rPr>
              <a:t> between land-use changes and NDVI trends.</a:t>
            </a:r>
            <a:endParaRPr lang="da-DK" sz="1200" dirty="0">
              <a:latin typeface="+mn-lt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BB2467-44EC-4026-8DA8-AF7E13767830}"/>
              </a:ext>
            </a:extLst>
          </p:cNvPr>
          <p:cNvSpPr/>
          <p:nvPr/>
        </p:nvSpPr>
        <p:spPr bwMode="auto">
          <a:xfrm>
            <a:off x="6080446" y="3824524"/>
            <a:ext cx="2451652" cy="643434"/>
          </a:xfrm>
          <a:prstGeom prst="roundRect">
            <a:avLst>
              <a:gd name="adj" fmla="val 4892"/>
            </a:avLst>
          </a:prstGeom>
          <a:solidFill>
            <a:schemeClr val="tx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Cropland-Wetland 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Cropland-Forest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Grasslands-Wetlands</a:t>
            </a:r>
            <a:endParaRPr lang="da-DK" sz="1200" dirty="0"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9950186-6147-446F-9A72-91FA837FE71D}"/>
              </a:ext>
            </a:extLst>
          </p:cNvPr>
          <p:cNvSpPr/>
          <p:nvPr/>
        </p:nvSpPr>
        <p:spPr bwMode="auto">
          <a:xfrm>
            <a:off x="1538918" y="1487388"/>
            <a:ext cx="4031231" cy="539525"/>
          </a:xfrm>
          <a:prstGeom prst="roundRect">
            <a:avLst>
              <a:gd name="adj" fmla="val 4892"/>
            </a:avLst>
          </a:prstGeom>
          <a:solidFill>
            <a:schemeClr val="tx2">
              <a:lumMod val="10000"/>
              <a:lumOff val="9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21B34"/>
                </a:solidFill>
                <a:latin typeface="+mn-lt"/>
              </a:rPr>
              <a:t>A </a:t>
            </a:r>
            <a:r>
              <a:rPr lang="en-US" sz="1600" b="1" dirty="0">
                <a:solidFill>
                  <a:srgbClr val="021B34"/>
                </a:solidFill>
                <a:latin typeface="+mn-lt"/>
              </a:rPr>
              <a:t>significant association </a:t>
            </a:r>
            <a:r>
              <a:rPr lang="en-US" sz="1400" dirty="0">
                <a:solidFill>
                  <a:srgbClr val="021B34"/>
                </a:solidFill>
                <a:latin typeface="+mn-lt"/>
              </a:rPr>
              <a:t>between the categories of the two variables (p&lt;0.05).</a:t>
            </a:r>
            <a:endParaRPr lang="da-DK" sz="1400" dirty="0">
              <a:latin typeface="+mn-lt"/>
            </a:endParaRPr>
          </a:p>
        </p:txBody>
      </p:sp>
      <p:pic>
        <p:nvPicPr>
          <p:cNvPr id="19" name="Picture 18" descr="Qr code&#10;&#10;Description automatically generated">
            <a:extLst>
              <a:ext uri="{FF2B5EF4-FFF2-40B4-BE49-F238E27FC236}">
                <a16:creationId xmlns:a16="http://schemas.microsoft.com/office/drawing/2014/main" id="{639C7F2B-476F-448C-AD2A-89BFF362D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56" y="6248857"/>
            <a:ext cx="536896" cy="536896"/>
          </a:xfrm>
          <a:prstGeom prst="rect">
            <a:avLst/>
          </a:prstGeom>
        </p:spPr>
      </p:pic>
      <p:pic>
        <p:nvPicPr>
          <p:cNvPr id="20" name="Picture 4" descr="GitHub Logos and Usage · GitHub">
            <a:extLst>
              <a:ext uri="{FF2B5EF4-FFF2-40B4-BE49-F238E27FC236}">
                <a16:creationId xmlns:a16="http://schemas.microsoft.com/office/drawing/2014/main" id="{7AF3D768-2944-4982-A8F8-ACCAA477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96" y="6305758"/>
            <a:ext cx="610668" cy="5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8FA1DEF-F3BA-4FBE-BD51-20C4421D8F43}"/>
              </a:ext>
            </a:extLst>
          </p:cNvPr>
          <p:cNvSpPr/>
          <p:nvPr/>
        </p:nvSpPr>
        <p:spPr bwMode="auto">
          <a:xfrm>
            <a:off x="2844987" y="6201183"/>
            <a:ext cx="1203882" cy="463406"/>
          </a:xfrm>
          <a:prstGeom prst="wedgeEllipseCallout">
            <a:avLst>
              <a:gd name="adj1" fmla="val -53511"/>
              <a:gd name="adj2" fmla="val 48734"/>
            </a:avLst>
          </a:prstGeom>
          <a:noFill/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Scan to see the repo!</a:t>
            </a:r>
            <a:endParaRPr kumimoji="0" lang="da-DK" sz="1000" b="1" i="0" u="none" strike="noStrike" cap="none" normalizeH="0" baseline="0" dirty="0" err="1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615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62AABAF-FE54-486C-9A48-93C82D6F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31" y="3933056"/>
            <a:ext cx="2238268" cy="26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D81A340A-F386-445C-9AF2-E480BFB55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328711"/>
            <a:ext cx="1874615" cy="1874615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C019EC6-CC13-4CBD-A5A3-3974D45B8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541" y="4327222"/>
            <a:ext cx="1874615" cy="1874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473A0-0C4A-4921-9FEF-4C88E63385D5}"/>
              </a:ext>
            </a:extLst>
          </p:cNvPr>
          <p:cNvSpPr txBox="1"/>
          <p:nvPr/>
        </p:nvSpPr>
        <p:spPr>
          <a:xfrm>
            <a:off x="1407376" y="6203326"/>
            <a:ext cx="116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buFontTx/>
            </a:pPr>
            <a:r>
              <a:rPr lang="en-US" sz="2000" kern="0" dirty="0">
                <a:solidFill>
                  <a:schemeClr val="bg1"/>
                </a:solidFill>
              </a:rPr>
              <a:t>Abstract</a:t>
            </a:r>
            <a:endParaRPr lang="en-GB" sz="2000" kern="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947D1-BAE9-4A17-BF00-FB747EFA4BDF}"/>
              </a:ext>
            </a:extLst>
          </p:cNvPr>
          <p:cNvSpPr txBox="1"/>
          <p:nvPr/>
        </p:nvSpPr>
        <p:spPr>
          <a:xfrm>
            <a:off x="5135833" y="6200348"/>
            <a:ext cx="15540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buFontTx/>
            </a:pPr>
            <a:r>
              <a:rPr lang="en-US" sz="2000" kern="0" dirty="0">
                <a:solidFill>
                  <a:schemeClr val="bg1"/>
                </a:solidFill>
              </a:rPr>
              <a:t>GitHub Repo</a:t>
            </a:r>
            <a:endParaRPr lang="en-GB" sz="2000" kern="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Custom</PresentationFormat>
  <Paragraphs>99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Wingdings 3</vt:lpstr>
      <vt:lpstr>Droid Serif</vt:lpstr>
      <vt:lpstr>Georgia</vt:lpstr>
      <vt:lpstr>Calibri</vt:lpstr>
      <vt:lpstr>AU Passata Light</vt:lpstr>
      <vt:lpstr>AU Peto</vt:lpstr>
      <vt:lpstr>AU Passata</vt:lpstr>
      <vt:lpstr>Arial</vt:lpstr>
      <vt:lpstr>AU 16:9</vt:lpstr>
      <vt:lpstr>Trends in vegetation changes over wetland areas in Denmark using remote sensing data</vt:lpstr>
      <vt:lpstr>Context</vt:lpstr>
      <vt:lpstr>MethoDS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2022-05-18T15:42:29Z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637669496530786275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1115</vt:lpwstr>
  </property>
  <property fmtid="{D5CDD505-2E9C-101B-9397-08002B2CF9AE}" pid="62" name="colorthemechange">
    <vt:lpwstr>True</vt:lpwstr>
  </property>
</Properties>
</file>